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39"/>
  </p:notesMasterIdLst>
  <p:sldIdLst>
    <p:sldId id="256" r:id="rId2"/>
    <p:sldId id="263" r:id="rId3"/>
    <p:sldId id="265" r:id="rId4"/>
    <p:sldId id="261" r:id="rId5"/>
    <p:sldId id="262" r:id="rId6"/>
    <p:sldId id="280" r:id="rId7"/>
    <p:sldId id="281" r:id="rId8"/>
    <p:sldId id="258" r:id="rId9"/>
    <p:sldId id="264" r:id="rId10"/>
    <p:sldId id="266" r:id="rId11"/>
    <p:sldId id="267" r:id="rId12"/>
    <p:sldId id="268" r:id="rId13"/>
    <p:sldId id="269" r:id="rId14"/>
    <p:sldId id="270" r:id="rId15"/>
    <p:sldId id="273" r:id="rId16"/>
    <p:sldId id="271" r:id="rId17"/>
    <p:sldId id="274" r:id="rId18"/>
    <p:sldId id="275" r:id="rId19"/>
    <p:sldId id="276" r:id="rId20"/>
    <p:sldId id="277" r:id="rId21"/>
    <p:sldId id="278" r:id="rId22"/>
    <p:sldId id="282" r:id="rId23"/>
    <p:sldId id="285" r:id="rId24"/>
    <p:sldId id="283" r:id="rId25"/>
    <p:sldId id="284" r:id="rId26"/>
    <p:sldId id="286" r:id="rId27"/>
    <p:sldId id="287" r:id="rId28"/>
    <p:sldId id="289" r:id="rId29"/>
    <p:sldId id="290" r:id="rId30"/>
    <p:sldId id="291" r:id="rId31"/>
    <p:sldId id="292" r:id="rId32"/>
    <p:sldId id="293" r:id="rId33"/>
    <p:sldId id="294" r:id="rId34"/>
    <p:sldId id="295" r:id="rId35"/>
    <p:sldId id="296" r:id="rId36"/>
    <p:sldId id="297" r:id="rId37"/>
    <p:sldId id="29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9"/>
    <p:restoredTop sz="80482"/>
  </p:normalViewPr>
  <p:slideViewPr>
    <p:cSldViewPr snapToGrid="0" snapToObjects="1">
      <p:cViewPr>
        <p:scale>
          <a:sx n="163" d="100"/>
          <a:sy n="163" d="100"/>
        </p:scale>
        <p:origin x="1776" y="360"/>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ACB9F-8E08-1549-9204-0E14A54B5DCD}"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949ED-D8AD-8041-93E2-C7D1A0E50554}" type="slidenum">
              <a:rPr lang="en-US" smtClean="0"/>
              <a:t>‹#›</a:t>
            </a:fld>
            <a:endParaRPr lang="en-US"/>
          </a:p>
        </p:txBody>
      </p:sp>
    </p:spTree>
    <p:extLst>
      <p:ext uri="{BB962C8B-B14F-4D97-AF65-F5344CB8AC3E}">
        <p14:creationId xmlns:p14="http://schemas.microsoft.com/office/powerpoint/2010/main" val="297173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p>
          <a:p>
            <a:endParaRPr lang="en-US" dirty="0"/>
          </a:p>
          <a:p>
            <a:r>
              <a:rPr lang="en-US" dirty="0"/>
              <a:t>Hi, welcome</a:t>
            </a:r>
          </a:p>
          <a:p>
            <a:r>
              <a:rPr lang="en-US" dirty="0"/>
              <a:t>thanks for being here.  I'm really looking forwards to getting to know you all and hear more about your work, but first...</a:t>
            </a:r>
          </a:p>
        </p:txBody>
      </p:sp>
      <p:sp>
        <p:nvSpPr>
          <p:cNvPr id="4" name="Slide Number Placeholder 3"/>
          <p:cNvSpPr>
            <a:spLocks noGrp="1"/>
          </p:cNvSpPr>
          <p:nvPr>
            <p:ph type="sldNum" sz="quarter" idx="5"/>
          </p:nvPr>
        </p:nvSpPr>
        <p:spPr/>
        <p:txBody>
          <a:bodyPr/>
          <a:lstStyle/>
          <a:p>
            <a:fld id="{B5F949ED-D8AD-8041-93E2-C7D1A0E50554}" type="slidenum">
              <a:rPr lang="en-US" smtClean="0"/>
              <a:t>1</a:t>
            </a:fld>
            <a:endParaRPr lang="en-US"/>
          </a:p>
        </p:txBody>
      </p:sp>
    </p:spTree>
    <p:extLst>
      <p:ext uri="{BB962C8B-B14F-4D97-AF65-F5344CB8AC3E}">
        <p14:creationId xmlns:p14="http://schemas.microsoft.com/office/powerpoint/2010/main" val="2957681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dirty="0" err="1"/>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10</a:t>
            </a:fld>
            <a:endParaRPr lang="en-US"/>
          </a:p>
        </p:txBody>
      </p:sp>
    </p:spTree>
    <p:extLst>
      <p:ext uri="{BB962C8B-B14F-4D97-AF65-F5344CB8AC3E}">
        <p14:creationId xmlns:p14="http://schemas.microsoft.com/office/powerpoint/2010/main" val="399933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11</a:t>
            </a:fld>
            <a:endParaRPr lang="en-US"/>
          </a:p>
        </p:txBody>
      </p:sp>
    </p:spTree>
    <p:extLst>
      <p:ext uri="{BB962C8B-B14F-4D97-AF65-F5344CB8AC3E}">
        <p14:creationId xmlns:p14="http://schemas.microsoft.com/office/powerpoint/2010/main" val="345641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13</a:t>
            </a:fld>
            <a:endParaRPr lang="en-US"/>
          </a:p>
        </p:txBody>
      </p:sp>
    </p:spTree>
    <p:extLst>
      <p:ext uri="{BB962C8B-B14F-4D97-AF65-F5344CB8AC3E}">
        <p14:creationId xmlns:p14="http://schemas.microsoft.com/office/powerpoint/2010/main" val="308550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14</a:t>
            </a:fld>
            <a:endParaRPr lang="en-US"/>
          </a:p>
        </p:txBody>
      </p:sp>
    </p:spTree>
    <p:extLst>
      <p:ext uri="{BB962C8B-B14F-4D97-AF65-F5344CB8AC3E}">
        <p14:creationId xmlns:p14="http://schemas.microsoft.com/office/powerpoint/2010/main" val="4038341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15</a:t>
            </a:fld>
            <a:endParaRPr lang="en-US"/>
          </a:p>
        </p:txBody>
      </p:sp>
    </p:spTree>
    <p:extLst>
      <p:ext uri="{BB962C8B-B14F-4D97-AF65-F5344CB8AC3E}">
        <p14:creationId xmlns:p14="http://schemas.microsoft.com/office/powerpoint/2010/main" val="1945475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16</a:t>
            </a:fld>
            <a:endParaRPr lang="en-US"/>
          </a:p>
        </p:txBody>
      </p:sp>
    </p:spTree>
    <p:extLst>
      <p:ext uri="{BB962C8B-B14F-4D97-AF65-F5344CB8AC3E}">
        <p14:creationId xmlns:p14="http://schemas.microsoft.com/office/powerpoint/2010/main" val="317908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Downloaded the data in python using h5pyd package in </a:t>
            </a:r>
            <a:r>
              <a:rPr lang="en-US" dirty="0" err="1"/>
              <a:t>jupyter</a:t>
            </a:r>
            <a:r>
              <a:rPr lang="en-US" dirty="0"/>
              <a:t> notebooks, for this I used the windspeed at a 10m altitude</a:t>
            </a:r>
          </a:p>
          <a:p>
            <a:endParaRPr lang="en-US" dirty="0"/>
          </a:p>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17</a:t>
            </a:fld>
            <a:endParaRPr lang="en-US"/>
          </a:p>
        </p:txBody>
      </p:sp>
    </p:spTree>
    <p:extLst>
      <p:ext uri="{BB962C8B-B14F-4D97-AF65-F5344CB8AC3E}">
        <p14:creationId xmlns:p14="http://schemas.microsoft.com/office/powerpoint/2010/main" val="25887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18</a:t>
            </a:fld>
            <a:endParaRPr lang="en-US"/>
          </a:p>
        </p:txBody>
      </p:sp>
    </p:spTree>
    <p:extLst>
      <p:ext uri="{BB962C8B-B14F-4D97-AF65-F5344CB8AC3E}">
        <p14:creationId xmlns:p14="http://schemas.microsoft.com/office/powerpoint/2010/main" val="259826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visualizations using matplotlib and seaborn libraries to create basic visualizations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19</a:t>
            </a:fld>
            <a:endParaRPr lang="en-US"/>
          </a:p>
        </p:txBody>
      </p:sp>
    </p:spTree>
    <p:extLst>
      <p:ext uri="{BB962C8B-B14F-4D97-AF65-F5344CB8AC3E}">
        <p14:creationId xmlns:p14="http://schemas.microsoft.com/office/powerpoint/2010/main" val="335171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about the actual code here</a:t>
            </a:r>
          </a:p>
          <a:p>
            <a:endParaRPr lang="en-US" dirty="0"/>
          </a:p>
          <a:p>
            <a:r>
              <a:rPr lang="en-US" dirty="0"/>
              <a:t>What I mean by this is basically </a:t>
            </a:r>
            <a:r>
              <a:rPr lang="en-US" dirty="0" err="1"/>
              <a:t>turinng</a:t>
            </a:r>
            <a:r>
              <a:rPr lang="en-US" dirty="0"/>
              <a:t> the EDA into function such that it can be applied to any number of inputs, in parallel on HPC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20</a:t>
            </a:fld>
            <a:endParaRPr lang="en-US"/>
          </a:p>
        </p:txBody>
      </p:sp>
    </p:spTree>
    <p:extLst>
      <p:ext uri="{BB962C8B-B14F-4D97-AF65-F5344CB8AC3E}">
        <p14:creationId xmlns:p14="http://schemas.microsoft.com/office/powerpoint/2010/main" val="51427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2</a:t>
            </a:fld>
            <a:endParaRPr lang="en-US"/>
          </a:p>
        </p:txBody>
      </p:sp>
    </p:spTree>
    <p:extLst>
      <p:ext uri="{BB962C8B-B14F-4D97-AF65-F5344CB8AC3E}">
        <p14:creationId xmlns:p14="http://schemas.microsoft.com/office/powerpoint/2010/main" val="4315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this is basically turning the EDA into function such that it can be applied to any number of inputs, in parallel on HPC </a:t>
            </a:r>
            <a:r>
              <a:rPr lang="en-US" dirty="0" err="1"/>
              <a:t>etc</a:t>
            </a:r>
            <a:endParaRPr lang="en-US" dirty="0"/>
          </a:p>
          <a:p>
            <a:endParaRPr lang="en-US" dirty="0"/>
          </a:p>
          <a:p>
            <a:r>
              <a:rPr lang="en-US" dirty="0"/>
              <a:t>So I followed EDA functionalize approach for both the monthly and hourly scales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21</a:t>
            </a:fld>
            <a:endParaRPr lang="en-US"/>
          </a:p>
        </p:txBody>
      </p:sp>
    </p:spTree>
    <p:extLst>
      <p:ext uri="{BB962C8B-B14F-4D97-AF65-F5344CB8AC3E}">
        <p14:creationId xmlns:p14="http://schemas.microsoft.com/office/powerpoint/2010/main" val="1680438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22</a:t>
            </a:fld>
            <a:endParaRPr lang="en-US"/>
          </a:p>
        </p:txBody>
      </p:sp>
    </p:spTree>
    <p:extLst>
      <p:ext uri="{BB962C8B-B14F-4D97-AF65-F5344CB8AC3E}">
        <p14:creationId xmlns:p14="http://schemas.microsoft.com/office/powerpoint/2010/main" val="3086855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23</a:t>
            </a:fld>
            <a:endParaRPr lang="en-US"/>
          </a:p>
        </p:txBody>
      </p:sp>
    </p:spTree>
    <p:extLst>
      <p:ext uri="{BB962C8B-B14F-4D97-AF65-F5344CB8AC3E}">
        <p14:creationId xmlns:p14="http://schemas.microsoft.com/office/powerpoint/2010/main" val="77332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Visualizations are important and a great first step but in order to actually assess variability, we need some statistical measures.</a:t>
            </a:r>
          </a:p>
          <a:p>
            <a:r>
              <a:rPr lang="en-US" dirty="0"/>
              <a:t>Based off of the Lee et al. work from 2018. I went with the robust coefficient of variation (median absolute deviation / median). It’s important to note that this was found to be the best metric over an infinite timeline, they suggested that to use this metric to calculate Inter annual variation (over this infinite timespan) one would need about 10 years of data to get a good representation.  However, this was using mean monthly datapoints, this has a higher temporal resolution of hourly records meaning we have more datapoints and more information to lead to a quicker true approximation</a:t>
            </a:r>
          </a:p>
          <a:p>
            <a:endParaRPr lang="en-US" dirty="0"/>
          </a:p>
          <a:p>
            <a:r>
              <a:rPr lang="en-US" dirty="0"/>
              <a:t>I also presented skewness and kurtosis as Lee et al. reported that they converged to their “true” values the quickest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24</a:t>
            </a:fld>
            <a:endParaRPr lang="en-US"/>
          </a:p>
        </p:txBody>
      </p:sp>
    </p:spTree>
    <p:extLst>
      <p:ext uri="{BB962C8B-B14F-4D97-AF65-F5344CB8AC3E}">
        <p14:creationId xmlns:p14="http://schemas.microsoft.com/office/powerpoint/2010/main" val="16069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25</a:t>
            </a:fld>
            <a:endParaRPr lang="en-US"/>
          </a:p>
        </p:txBody>
      </p:sp>
    </p:spTree>
    <p:extLst>
      <p:ext uri="{BB962C8B-B14F-4D97-AF65-F5344CB8AC3E}">
        <p14:creationId xmlns:p14="http://schemas.microsoft.com/office/powerpoint/2010/main" val="256404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26</a:t>
            </a:fld>
            <a:endParaRPr lang="en-US"/>
          </a:p>
        </p:txBody>
      </p:sp>
    </p:spTree>
    <p:extLst>
      <p:ext uri="{BB962C8B-B14F-4D97-AF65-F5344CB8AC3E}">
        <p14:creationId xmlns:p14="http://schemas.microsoft.com/office/powerpoint/2010/main" val="3149726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27</a:t>
            </a:fld>
            <a:endParaRPr lang="en-US"/>
          </a:p>
        </p:txBody>
      </p:sp>
    </p:spTree>
    <p:extLst>
      <p:ext uri="{BB962C8B-B14F-4D97-AF65-F5344CB8AC3E}">
        <p14:creationId xmlns:p14="http://schemas.microsoft.com/office/powerpoint/2010/main" val="3629224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a </a:t>
            </a:r>
            <a:r>
              <a:rPr lang="en-US" dirty="0" err="1"/>
              <a:t>promt</a:t>
            </a:r>
            <a:r>
              <a:rPr lang="en-US" dirty="0"/>
              <a:t> like this important.  We’d ideally like to find a time where wind speeds are maximized and variability is minimized to ensure maximal energy production.  Looking at this plot, we can see that in New York in 2012, we can see that November would be the best month for this</a:t>
            </a:r>
          </a:p>
        </p:txBody>
      </p:sp>
      <p:sp>
        <p:nvSpPr>
          <p:cNvPr id="4" name="Slide Number Placeholder 3"/>
          <p:cNvSpPr>
            <a:spLocks noGrp="1"/>
          </p:cNvSpPr>
          <p:nvPr>
            <p:ph type="sldNum" sz="quarter" idx="5"/>
          </p:nvPr>
        </p:nvSpPr>
        <p:spPr/>
        <p:txBody>
          <a:bodyPr/>
          <a:lstStyle/>
          <a:p>
            <a:fld id="{B5F949ED-D8AD-8041-93E2-C7D1A0E50554}" type="slidenum">
              <a:rPr lang="en-US" smtClean="0"/>
              <a:t>28</a:t>
            </a:fld>
            <a:endParaRPr lang="en-US"/>
          </a:p>
        </p:txBody>
      </p:sp>
    </p:spTree>
    <p:extLst>
      <p:ext uri="{BB962C8B-B14F-4D97-AF65-F5344CB8AC3E}">
        <p14:creationId xmlns:p14="http://schemas.microsoft.com/office/powerpoint/2010/main" val="426468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the scalability of the code, I calculated the </a:t>
            </a:r>
            <a:r>
              <a:rPr lang="en-US" dirty="0" err="1"/>
              <a:t>RCoV</a:t>
            </a:r>
            <a:r>
              <a:rPr lang="en-US" dirty="0"/>
              <a:t> for every hour in every month.  Because of the functionalized approach, it only took one extra line of code to apply this to a </a:t>
            </a:r>
            <a:r>
              <a:rPr lang="en-US" dirty="0" err="1"/>
              <a:t>dataframe</a:t>
            </a:r>
            <a:r>
              <a:rPr lang="en-US" dirty="0"/>
              <a:t> of windspeeds grouped by month and hour instead of just month.</a:t>
            </a:r>
          </a:p>
        </p:txBody>
      </p:sp>
      <p:sp>
        <p:nvSpPr>
          <p:cNvPr id="4" name="Slide Number Placeholder 3"/>
          <p:cNvSpPr>
            <a:spLocks noGrp="1"/>
          </p:cNvSpPr>
          <p:nvPr>
            <p:ph type="sldNum" sz="quarter" idx="5"/>
          </p:nvPr>
        </p:nvSpPr>
        <p:spPr/>
        <p:txBody>
          <a:bodyPr/>
          <a:lstStyle/>
          <a:p>
            <a:fld id="{B5F949ED-D8AD-8041-93E2-C7D1A0E50554}" type="slidenum">
              <a:rPr lang="en-US" smtClean="0"/>
              <a:t>29</a:t>
            </a:fld>
            <a:endParaRPr lang="en-US"/>
          </a:p>
        </p:txBody>
      </p:sp>
    </p:spTree>
    <p:extLst>
      <p:ext uri="{BB962C8B-B14F-4D97-AF65-F5344CB8AC3E}">
        <p14:creationId xmlns:p14="http://schemas.microsoft.com/office/powerpoint/2010/main" val="1520542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it was only matter of changing a few lines in my code to find diurnal variation.  One of the key changes was incorporating the </a:t>
            </a:r>
            <a:r>
              <a:rPr lang="en-US" dirty="0" err="1"/>
              <a:t>pvlib</a:t>
            </a:r>
            <a:r>
              <a:rPr lang="en-US" dirty="0"/>
              <a:t> package into my function to get the exact sunrise and sunset time for each day at a specific location.  I could cut them to the hour because of the resolution of the data (although with this approach I added 1 to the sunset value to account for edge cases).  </a:t>
            </a:r>
          </a:p>
        </p:txBody>
      </p:sp>
      <p:sp>
        <p:nvSpPr>
          <p:cNvPr id="4" name="Slide Number Placeholder 3"/>
          <p:cNvSpPr>
            <a:spLocks noGrp="1"/>
          </p:cNvSpPr>
          <p:nvPr>
            <p:ph type="sldNum" sz="quarter" idx="5"/>
          </p:nvPr>
        </p:nvSpPr>
        <p:spPr/>
        <p:txBody>
          <a:bodyPr/>
          <a:lstStyle/>
          <a:p>
            <a:fld id="{B5F949ED-D8AD-8041-93E2-C7D1A0E50554}" type="slidenum">
              <a:rPr lang="en-US" smtClean="0"/>
              <a:t>30</a:t>
            </a:fld>
            <a:endParaRPr lang="en-US"/>
          </a:p>
        </p:txBody>
      </p:sp>
    </p:spTree>
    <p:extLst>
      <p:ext uri="{BB962C8B-B14F-4D97-AF65-F5344CB8AC3E}">
        <p14:creationId xmlns:p14="http://schemas.microsoft.com/office/powerpoint/2010/main" val="365659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3</a:t>
            </a:fld>
            <a:endParaRPr lang="en-US"/>
          </a:p>
        </p:txBody>
      </p:sp>
    </p:spTree>
    <p:extLst>
      <p:ext uri="{BB962C8B-B14F-4D97-AF65-F5344CB8AC3E}">
        <p14:creationId xmlns:p14="http://schemas.microsoft.com/office/powerpoint/2010/main" val="3491017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daytime Boolean column it was simple to generate basic visualizations showing the variation between day and night windspeeds.</a:t>
            </a:r>
          </a:p>
        </p:txBody>
      </p:sp>
      <p:sp>
        <p:nvSpPr>
          <p:cNvPr id="4" name="Slide Number Placeholder 3"/>
          <p:cNvSpPr>
            <a:spLocks noGrp="1"/>
          </p:cNvSpPr>
          <p:nvPr>
            <p:ph type="sldNum" sz="quarter" idx="5"/>
          </p:nvPr>
        </p:nvSpPr>
        <p:spPr/>
        <p:txBody>
          <a:bodyPr/>
          <a:lstStyle/>
          <a:p>
            <a:fld id="{B5F949ED-D8AD-8041-93E2-C7D1A0E50554}" type="slidenum">
              <a:rPr lang="en-US" smtClean="0"/>
              <a:t>31</a:t>
            </a:fld>
            <a:endParaRPr lang="en-US"/>
          </a:p>
        </p:txBody>
      </p:sp>
    </p:spTree>
    <p:extLst>
      <p:ext uri="{BB962C8B-B14F-4D97-AF65-F5344CB8AC3E}">
        <p14:creationId xmlns:p14="http://schemas.microsoft.com/office/powerpoint/2010/main" val="2053559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a:t>
            </a:r>
          </a:p>
        </p:txBody>
      </p:sp>
      <p:sp>
        <p:nvSpPr>
          <p:cNvPr id="4" name="Slide Number Placeholder 3"/>
          <p:cNvSpPr>
            <a:spLocks noGrp="1"/>
          </p:cNvSpPr>
          <p:nvPr>
            <p:ph type="sldNum" sz="quarter" idx="5"/>
          </p:nvPr>
        </p:nvSpPr>
        <p:spPr/>
        <p:txBody>
          <a:bodyPr/>
          <a:lstStyle/>
          <a:p>
            <a:fld id="{B5F949ED-D8AD-8041-93E2-C7D1A0E50554}" type="slidenum">
              <a:rPr lang="en-US" smtClean="0"/>
              <a:t>32</a:t>
            </a:fld>
            <a:endParaRPr lang="en-US"/>
          </a:p>
        </p:txBody>
      </p:sp>
    </p:spTree>
    <p:extLst>
      <p:ext uri="{BB962C8B-B14F-4D97-AF65-F5344CB8AC3E}">
        <p14:creationId xmlns:p14="http://schemas.microsoft.com/office/powerpoint/2010/main" val="1547493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  The plot on the right shows the combined monthly and diurnal variation in windspeeds.  </a:t>
            </a:r>
          </a:p>
        </p:txBody>
      </p:sp>
      <p:sp>
        <p:nvSpPr>
          <p:cNvPr id="4" name="Slide Number Placeholder 3"/>
          <p:cNvSpPr>
            <a:spLocks noGrp="1"/>
          </p:cNvSpPr>
          <p:nvPr>
            <p:ph type="sldNum" sz="quarter" idx="5"/>
          </p:nvPr>
        </p:nvSpPr>
        <p:spPr/>
        <p:txBody>
          <a:bodyPr/>
          <a:lstStyle/>
          <a:p>
            <a:fld id="{B5F949ED-D8AD-8041-93E2-C7D1A0E50554}" type="slidenum">
              <a:rPr lang="en-US" smtClean="0"/>
              <a:t>33</a:t>
            </a:fld>
            <a:endParaRPr lang="en-US"/>
          </a:p>
        </p:txBody>
      </p:sp>
    </p:spTree>
    <p:extLst>
      <p:ext uri="{BB962C8B-B14F-4D97-AF65-F5344CB8AC3E}">
        <p14:creationId xmlns:p14="http://schemas.microsoft.com/office/powerpoint/2010/main" val="2066460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insight that we gain from this is clear by looking at the month of October.  The variation in windspeeds during the day in October is what caused October to have the most variable windspeeds in 2012.</a:t>
            </a:r>
          </a:p>
        </p:txBody>
      </p:sp>
      <p:sp>
        <p:nvSpPr>
          <p:cNvPr id="4" name="Slide Number Placeholder 3"/>
          <p:cNvSpPr>
            <a:spLocks noGrp="1"/>
          </p:cNvSpPr>
          <p:nvPr>
            <p:ph type="sldNum" sz="quarter" idx="5"/>
          </p:nvPr>
        </p:nvSpPr>
        <p:spPr/>
        <p:txBody>
          <a:bodyPr/>
          <a:lstStyle/>
          <a:p>
            <a:fld id="{B5F949ED-D8AD-8041-93E2-C7D1A0E50554}" type="slidenum">
              <a:rPr lang="en-US" smtClean="0"/>
              <a:t>34</a:t>
            </a:fld>
            <a:endParaRPr lang="en-US"/>
          </a:p>
        </p:txBody>
      </p:sp>
    </p:spTree>
    <p:extLst>
      <p:ext uri="{BB962C8B-B14F-4D97-AF65-F5344CB8AC3E}">
        <p14:creationId xmlns:p14="http://schemas.microsoft.com/office/powerpoint/2010/main" val="1581735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hinting at it throughout my discussion of the technical task, but I wanted to </a:t>
            </a:r>
            <a:r>
              <a:rPr lang="en-US" dirty="0" err="1"/>
              <a:t>explicity</a:t>
            </a:r>
            <a:r>
              <a:rPr lang="en-US" dirty="0"/>
              <a:t> talk about how I designed my approach with scalability in mind.</a:t>
            </a:r>
          </a:p>
        </p:txBody>
      </p:sp>
      <p:sp>
        <p:nvSpPr>
          <p:cNvPr id="4" name="Slide Number Placeholder 3"/>
          <p:cNvSpPr>
            <a:spLocks noGrp="1"/>
          </p:cNvSpPr>
          <p:nvPr>
            <p:ph type="sldNum" sz="quarter" idx="5"/>
          </p:nvPr>
        </p:nvSpPr>
        <p:spPr/>
        <p:txBody>
          <a:bodyPr/>
          <a:lstStyle/>
          <a:p>
            <a:fld id="{B5F949ED-D8AD-8041-93E2-C7D1A0E50554}" type="slidenum">
              <a:rPr lang="en-US" smtClean="0"/>
              <a:t>35</a:t>
            </a:fld>
            <a:endParaRPr lang="en-US"/>
          </a:p>
        </p:txBody>
      </p:sp>
    </p:spTree>
    <p:extLst>
      <p:ext uri="{BB962C8B-B14F-4D97-AF65-F5344CB8AC3E}">
        <p14:creationId xmlns:p14="http://schemas.microsoft.com/office/powerpoint/2010/main" val="3399580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p:txBody>
      </p:sp>
      <p:sp>
        <p:nvSpPr>
          <p:cNvPr id="4" name="Slide Number Placeholder 3"/>
          <p:cNvSpPr>
            <a:spLocks noGrp="1"/>
          </p:cNvSpPr>
          <p:nvPr>
            <p:ph type="sldNum" sz="quarter" idx="5"/>
          </p:nvPr>
        </p:nvSpPr>
        <p:spPr/>
        <p:txBody>
          <a:bodyPr/>
          <a:lstStyle/>
          <a:p>
            <a:fld id="{B5F949ED-D8AD-8041-93E2-C7D1A0E50554}" type="slidenum">
              <a:rPr lang="en-US" smtClean="0"/>
              <a:t>36</a:t>
            </a:fld>
            <a:endParaRPr lang="en-US"/>
          </a:p>
        </p:txBody>
      </p:sp>
    </p:spTree>
    <p:extLst>
      <p:ext uri="{BB962C8B-B14F-4D97-AF65-F5344CB8AC3E}">
        <p14:creationId xmlns:p14="http://schemas.microsoft.com/office/powerpoint/2010/main" val="2349397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a:p>
            <a:endParaRPr lang="en-US" dirty="0"/>
          </a:p>
          <a:p>
            <a:r>
              <a:rPr lang="en-US" dirty="0"/>
              <a:t>Running this code for 100 locations, on a single core on my first gen M1 mac book pro took about 4 seconds of CPU time.  Because I used a free API key, it seems I was limited to a single API call at a time, and was thus unable to test the parallelized performance.  However, I estimate running on an a single node of an HPC server (</a:t>
            </a:r>
            <a:r>
              <a:rPr lang="en-US" dirty="0" err="1"/>
              <a:t>asumming</a:t>
            </a:r>
            <a:r>
              <a:rPr lang="en-US" dirty="0"/>
              <a:t> 24 cores) this code could compute the </a:t>
            </a:r>
            <a:r>
              <a:rPr lang="en-US" dirty="0" err="1"/>
              <a:t>montly</a:t>
            </a:r>
            <a:r>
              <a:rPr lang="en-US" dirty="0"/>
              <a:t> </a:t>
            </a:r>
            <a:r>
              <a:rPr lang="en-US" dirty="0" err="1"/>
              <a:t>RCoV</a:t>
            </a:r>
            <a:r>
              <a:rPr lang="en-US" dirty="0"/>
              <a:t> in 2012 for roughly 2.5 million locations in a little more than an hour + a little wait time at the start/end. </a:t>
            </a:r>
          </a:p>
        </p:txBody>
      </p:sp>
      <p:sp>
        <p:nvSpPr>
          <p:cNvPr id="4" name="Slide Number Placeholder 3"/>
          <p:cNvSpPr>
            <a:spLocks noGrp="1"/>
          </p:cNvSpPr>
          <p:nvPr>
            <p:ph type="sldNum" sz="quarter" idx="5"/>
          </p:nvPr>
        </p:nvSpPr>
        <p:spPr/>
        <p:txBody>
          <a:bodyPr/>
          <a:lstStyle/>
          <a:p>
            <a:fld id="{B5F949ED-D8AD-8041-93E2-C7D1A0E50554}" type="slidenum">
              <a:rPr lang="en-US" smtClean="0"/>
              <a:t>37</a:t>
            </a:fld>
            <a:endParaRPr lang="en-US"/>
          </a:p>
        </p:txBody>
      </p:sp>
    </p:spTree>
    <p:extLst>
      <p:ext uri="{BB962C8B-B14F-4D97-AF65-F5344CB8AC3E}">
        <p14:creationId xmlns:p14="http://schemas.microsoft.com/office/powerpoint/2010/main" val="431791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a:t>
            </a:r>
          </a:p>
        </p:txBody>
      </p:sp>
      <p:sp>
        <p:nvSpPr>
          <p:cNvPr id="4" name="Slide Number Placeholder 3"/>
          <p:cNvSpPr>
            <a:spLocks noGrp="1"/>
          </p:cNvSpPr>
          <p:nvPr>
            <p:ph type="sldNum" sz="quarter" idx="5"/>
          </p:nvPr>
        </p:nvSpPr>
        <p:spPr/>
        <p:txBody>
          <a:bodyPr/>
          <a:lstStyle/>
          <a:p>
            <a:fld id="{B5F949ED-D8AD-8041-93E2-C7D1A0E50554}" type="slidenum">
              <a:rPr lang="en-US" smtClean="0"/>
              <a:t>4</a:t>
            </a:fld>
            <a:endParaRPr lang="en-US"/>
          </a:p>
        </p:txBody>
      </p:sp>
    </p:spTree>
    <p:extLst>
      <p:ext uri="{BB962C8B-B14F-4D97-AF65-F5344CB8AC3E}">
        <p14:creationId xmlns:p14="http://schemas.microsoft.com/office/powerpoint/2010/main" val="2275872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 This is map I made for a photobook my buddies and I put together</a:t>
            </a:r>
          </a:p>
          <a:p>
            <a:r>
              <a:rPr lang="en-US" sz="2400" dirty="0"/>
              <a:t>Lately I’ve been really into rock climbing. I also have played soccer for as long as I can remember and love watching the premier league on the weekends</a:t>
            </a:r>
          </a:p>
        </p:txBody>
      </p:sp>
      <p:sp>
        <p:nvSpPr>
          <p:cNvPr id="4" name="Slide Number Placeholder 3"/>
          <p:cNvSpPr>
            <a:spLocks noGrp="1"/>
          </p:cNvSpPr>
          <p:nvPr>
            <p:ph type="sldNum" sz="quarter" idx="5"/>
          </p:nvPr>
        </p:nvSpPr>
        <p:spPr/>
        <p:txBody>
          <a:bodyPr/>
          <a:lstStyle/>
          <a:p>
            <a:fld id="{B5F949ED-D8AD-8041-93E2-C7D1A0E50554}" type="slidenum">
              <a:rPr lang="en-US" smtClean="0"/>
              <a:t>5</a:t>
            </a:fld>
            <a:endParaRPr lang="en-US"/>
          </a:p>
        </p:txBody>
      </p:sp>
    </p:spTree>
    <p:extLst>
      <p:ext uri="{BB962C8B-B14F-4D97-AF65-F5344CB8AC3E}">
        <p14:creationId xmlns:p14="http://schemas.microsoft.com/office/powerpoint/2010/main" val="423349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6</a:t>
            </a:fld>
            <a:endParaRPr lang="en-US"/>
          </a:p>
        </p:txBody>
      </p:sp>
    </p:spTree>
    <p:extLst>
      <p:ext uri="{BB962C8B-B14F-4D97-AF65-F5344CB8AC3E}">
        <p14:creationId xmlns:p14="http://schemas.microsoft.com/office/powerpoint/2010/main" val="3729327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7</a:t>
            </a:fld>
            <a:endParaRPr lang="en-US"/>
          </a:p>
        </p:txBody>
      </p:sp>
    </p:spTree>
    <p:extLst>
      <p:ext uri="{BB962C8B-B14F-4D97-AF65-F5344CB8AC3E}">
        <p14:creationId xmlns:p14="http://schemas.microsoft.com/office/powerpoint/2010/main" val="290474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8</a:t>
            </a:fld>
            <a:endParaRPr lang="en-US"/>
          </a:p>
        </p:txBody>
      </p:sp>
    </p:spTree>
    <p:extLst>
      <p:ext uri="{BB962C8B-B14F-4D97-AF65-F5344CB8AC3E}">
        <p14:creationId xmlns:p14="http://schemas.microsoft.com/office/powerpoint/2010/main" val="223282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senior year, and the summer after I graduated I worked in Wayne Getz’s lab.  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9</a:t>
            </a:fld>
            <a:endParaRPr lang="en-US"/>
          </a:p>
        </p:txBody>
      </p:sp>
    </p:spTree>
    <p:extLst>
      <p:ext uri="{BB962C8B-B14F-4D97-AF65-F5344CB8AC3E}">
        <p14:creationId xmlns:p14="http://schemas.microsoft.com/office/powerpoint/2010/main" val="205230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AE97728-0F36-7B42-8CEA-720C7B662798}"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66263161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89083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971877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359548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046124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68937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130394-5523-0643-A41B-6C1809EDE9EB}" type="datetimeFigureOut">
              <a:rPr lang="en-US" smtClean="0"/>
              <a:t>11/16/21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21493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130394-5523-0643-A41B-6C1809EDE9EB}" type="datetimeFigureOut">
              <a:rPr lang="en-US" smtClean="0"/>
              <a:t>11/16/21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104151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30394-5523-0643-A41B-6C1809EDE9EB}" type="datetimeFigureOut">
              <a:rPr lang="en-US" smtClean="0"/>
              <a:t>11/16/21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929057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7912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328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AE97728-0F36-7B42-8CEA-720C7B662798}"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60733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0A24-2293-9947-8194-841A16F76ED7}"/>
              </a:ext>
            </a:extLst>
          </p:cNvPr>
          <p:cNvSpPr>
            <a:spLocks noGrp="1"/>
          </p:cNvSpPr>
          <p:nvPr>
            <p:ph type="ctrTitle"/>
          </p:nvPr>
        </p:nvSpPr>
        <p:spPr/>
        <p:txBody>
          <a:bodyPr>
            <a:noAutofit/>
          </a:bodyPr>
          <a:lstStyle/>
          <a:p>
            <a:r>
              <a:rPr lang="en-US" sz="5400" dirty="0"/>
              <a:t>NREL Geospatial Research Scientist Interview</a:t>
            </a:r>
          </a:p>
        </p:txBody>
      </p:sp>
      <p:sp>
        <p:nvSpPr>
          <p:cNvPr id="3" name="Subtitle 2">
            <a:extLst>
              <a:ext uri="{FF2B5EF4-FFF2-40B4-BE49-F238E27FC236}">
                <a16:creationId xmlns:a16="http://schemas.microsoft.com/office/drawing/2014/main" id="{8BC81007-1647-374C-A58D-220FBE7FADB5}"/>
              </a:ext>
            </a:extLst>
          </p:cNvPr>
          <p:cNvSpPr>
            <a:spLocks noGrp="1"/>
          </p:cNvSpPr>
          <p:nvPr>
            <p:ph type="subTitle" idx="1"/>
          </p:nvPr>
        </p:nvSpPr>
        <p:spPr/>
        <p:txBody>
          <a:bodyPr>
            <a:normAutofit/>
          </a:bodyPr>
          <a:lstStyle/>
          <a:p>
            <a:r>
              <a:rPr lang="en-US" sz="4800" dirty="0"/>
              <a:t>Gabe Zuckerman</a:t>
            </a:r>
          </a:p>
        </p:txBody>
      </p:sp>
    </p:spTree>
    <p:extLst>
      <p:ext uri="{BB962C8B-B14F-4D97-AF65-F5344CB8AC3E}">
        <p14:creationId xmlns:p14="http://schemas.microsoft.com/office/powerpoint/2010/main" val="17450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1320705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7" name="Picture 6">
            <a:extLst>
              <a:ext uri="{FF2B5EF4-FFF2-40B4-BE49-F238E27FC236}">
                <a16:creationId xmlns:a16="http://schemas.microsoft.com/office/drawing/2014/main" id="{EDAE2883-E7C7-4047-BDDD-1397EEB667D1}"/>
              </a:ext>
            </a:extLst>
          </p:cNvPr>
          <p:cNvPicPr>
            <a:picLocks noChangeAspect="1"/>
          </p:cNvPicPr>
          <p:nvPr/>
        </p:nvPicPr>
        <p:blipFill>
          <a:blip r:embed="rId5"/>
          <a:stretch>
            <a:fillRect/>
          </a:stretch>
        </p:blipFill>
        <p:spPr>
          <a:xfrm>
            <a:off x="6172200" y="359229"/>
            <a:ext cx="5133034" cy="6014357"/>
          </a:xfrm>
          <a:prstGeom prst="rect">
            <a:avLst/>
          </a:prstGeom>
        </p:spPr>
      </p:pic>
    </p:spTree>
    <p:extLst>
      <p:ext uri="{BB962C8B-B14F-4D97-AF65-F5344CB8AC3E}">
        <p14:creationId xmlns:p14="http://schemas.microsoft.com/office/powerpoint/2010/main" val="40254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Overview</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r>
              <a:rPr lang="en-US" dirty="0"/>
              <a:t>Use WTK data to examine wind speed variability</a:t>
            </a:r>
          </a:p>
          <a:p>
            <a:r>
              <a:rPr lang="en-US" dirty="0"/>
              <a:t>Focusing on diurnal and monthly temporal scales</a:t>
            </a:r>
          </a:p>
          <a:p>
            <a:r>
              <a:rPr lang="en-US" dirty="0"/>
              <a:t>Pilot the analysis on a single location, but write the code so that it could be scaled up</a:t>
            </a:r>
          </a:p>
        </p:txBody>
      </p:sp>
    </p:spTree>
    <p:extLst>
      <p:ext uri="{BB962C8B-B14F-4D97-AF65-F5344CB8AC3E}">
        <p14:creationId xmlns:p14="http://schemas.microsoft.com/office/powerpoint/2010/main" val="3548013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p:txBody>
      </p:sp>
    </p:spTree>
    <p:extLst>
      <p:ext uri="{BB962C8B-B14F-4D97-AF65-F5344CB8AC3E}">
        <p14:creationId xmlns:p14="http://schemas.microsoft.com/office/powerpoint/2010/main" val="1859777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p:txBody>
      </p:sp>
    </p:spTree>
    <p:extLst>
      <p:ext uri="{BB962C8B-B14F-4D97-AF65-F5344CB8AC3E}">
        <p14:creationId xmlns:p14="http://schemas.microsoft.com/office/powerpoint/2010/main" val="3272019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p:txBody>
      </p:sp>
    </p:spTree>
    <p:extLst>
      <p:ext uri="{BB962C8B-B14F-4D97-AF65-F5344CB8AC3E}">
        <p14:creationId xmlns:p14="http://schemas.microsoft.com/office/powerpoint/2010/main" val="3044016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a:p>
            <a:pPr marL="457200" indent="-457200">
              <a:buFont typeface="+mj-lt"/>
              <a:buAutoNum type="arabicPeriod"/>
            </a:pPr>
            <a:r>
              <a:rPr lang="en-US" dirty="0"/>
              <a:t>Functionalize code</a:t>
            </a:r>
          </a:p>
        </p:txBody>
      </p:sp>
    </p:spTree>
    <p:extLst>
      <p:ext uri="{BB962C8B-B14F-4D97-AF65-F5344CB8AC3E}">
        <p14:creationId xmlns:p14="http://schemas.microsoft.com/office/powerpoint/2010/main" val="2258908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pic>
        <p:nvPicPr>
          <p:cNvPr id="7" name="Content Placeholder 6">
            <a:extLst>
              <a:ext uri="{FF2B5EF4-FFF2-40B4-BE49-F238E27FC236}">
                <a16:creationId xmlns:a16="http://schemas.microsoft.com/office/drawing/2014/main" id="{36ACC5D1-4D6E-F944-A6DA-3B0542AA574C}"/>
              </a:ext>
            </a:extLst>
          </p:cNvPr>
          <p:cNvPicPr>
            <a:picLocks noGrp="1" noChangeAspect="1"/>
          </p:cNvPicPr>
          <p:nvPr>
            <p:ph idx="1"/>
          </p:nvPr>
        </p:nvPicPr>
        <p:blipFill>
          <a:blip r:embed="rId3"/>
          <a:stretch>
            <a:fillRect/>
          </a:stretch>
        </p:blipFill>
        <p:spPr>
          <a:xfrm>
            <a:off x="1371600" y="2171700"/>
            <a:ext cx="4856804" cy="3581400"/>
          </a:xfrm>
        </p:spPr>
      </p:pic>
      <p:sp>
        <p:nvSpPr>
          <p:cNvPr id="5" name="TextBox 4">
            <a:extLst>
              <a:ext uri="{FF2B5EF4-FFF2-40B4-BE49-F238E27FC236}">
                <a16:creationId xmlns:a16="http://schemas.microsoft.com/office/drawing/2014/main" id="{A36CEDA6-3EE9-1040-A2A3-5756A1D4D22B}"/>
              </a:ext>
            </a:extLst>
          </p:cNvPr>
          <p:cNvSpPr txBox="1"/>
          <p:nvPr/>
        </p:nvSpPr>
        <p:spPr>
          <a:xfrm>
            <a:off x="7021286" y="1525369"/>
            <a:ext cx="3951514" cy="646331"/>
          </a:xfrm>
          <a:prstGeom prst="rect">
            <a:avLst/>
          </a:prstGeom>
          <a:noFill/>
        </p:spPr>
        <p:txBody>
          <a:bodyPr wrap="square" rtlCol="0">
            <a:spAutoFit/>
          </a:bodyPr>
          <a:lstStyle/>
          <a:p>
            <a:r>
              <a:rPr lang="en-US" dirty="0"/>
              <a:t>1. Familiarize myself with the data</a:t>
            </a:r>
          </a:p>
          <a:p>
            <a:endParaRPr lang="en-US" dirty="0"/>
          </a:p>
        </p:txBody>
      </p:sp>
    </p:spTree>
    <p:extLst>
      <p:ext uri="{BB962C8B-B14F-4D97-AF65-F5344CB8AC3E}">
        <p14:creationId xmlns:p14="http://schemas.microsoft.com/office/powerpoint/2010/main" val="2584298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6400801" y="1525369"/>
            <a:ext cx="4572000" cy="923330"/>
          </a:xfrm>
          <a:prstGeom prst="rect">
            <a:avLst/>
          </a:prstGeom>
          <a:noFill/>
        </p:spPr>
        <p:txBody>
          <a:bodyPr wrap="square" rtlCol="0">
            <a:spAutoFit/>
          </a:bodyPr>
          <a:lstStyle/>
          <a:p>
            <a:r>
              <a:rPr lang="en-US" dirty="0"/>
              <a:t>2. Lit review to understand variability metrics</a:t>
            </a:r>
          </a:p>
          <a:p>
            <a:endParaRPr lang="en-US" dirty="0"/>
          </a:p>
          <a:p>
            <a:endParaRPr lang="en-US" dirty="0"/>
          </a:p>
        </p:txBody>
      </p:sp>
      <p:pic>
        <p:nvPicPr>
          <p:cNvPr id="6" name="Picture 5">
            <a:extLst>
              <a:ext uri="{FF2B5EF4-FFF2-40B4-BE49-F238E27FC236}">
                <a16:creationId xmlns:a16="http://schemas.microsoft.com/office/drawing/2014/main" id="{25365D0F-D74A-9A44-AA54-60A64057EF4F}"/>
              </a:ext>
            </a:extLst>
          </p:cNvPr>
          <p:cNvPicPr>
            <a:picLocks noChangeAspect="1"/>
          </p:cNvPicPr>
          <p:nvPr/>
        </p:nvPicPr>
        <p:blipFill>
          <a:blip r:embed="rId3"/>
          <a:stretch>
            <a:fillRect/>
          </a:stretch>
        </p:blipFill>
        <p:spPr>
          <a:xfrm>
            <a:off x="1781590" y="2896448"/>
            <a:ext cx="6577509" cy="2360503"/>
          </a:xfrm>
          <a:prstGeom prst="rect">
            <a:avLst/>
          </a:prstGeom>
        </p:spPr>
      </p:pic>
      <p:sp>
        <p:nvSpPr>
          <p:cNvPr id="4" name="Content Placeholder 3">
            <a:extLst>
              <a:ext uri="{FF2B5EF4-FFF2-40B4-BE49-F238E27FC236}">
                <a16:creationId xmlns:a16="http://schemas.microsoft.com/office/drawing/2014/main" id="{9A3ACCC4-B28C-CF46-9922-B0D1F28A199E}"/>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831027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Exploratory analysis</a:t>
            </a:r>
          </a:p>
          <a:p>
            <a:endParaRPr lang="en-US" dirty="0"/>
          </a:p>
          <a:p>
            <a:endParaRPr lang="en-US" dirty="0"/>
          </a:p>
        </p:txBody>
      </p:sp>
      <p:pic>
        <p:nvPicPr>
          <p:cNvPr id="7" name="Content Placeholder 6">
            <a:extLst>
              <a:ext uri="{FF2B5EF4-FFF2-40B4-BE49-F238E27FC236}">
                <a16:creationId xmlns:a16="http://schemas.microsoft.com/office/drawing/2014/main" id="{45AD7BC9-C8AB-AA4A-A5AB-E4B3AD8F082E}"/>
              </a:ext>
            </a:extLst>
          </p:cNvPr>
          <p:cNvPicPr>
            <a:picLocks noGrp="1" noChangeAspect="1"/>
          </p:cNvPicPr>
          <p:nvPr>
            <p:ph idx="1"/>
          </p:nvPr>
        </p:nvPicPr>
        <p:blipFill>
          <a:blip r:embed="rId3"/>
          <a:stretch>
            <a:fillRect/>
          </a:stretch>
        </p:blipFill>
        <p:spPr>
          <a:xfrm>
            <a:off x="1525776" y="3353332"/>
            <a:ext cx="5141724" cy="3384871"/>
          </a:xfrm>
        </p:spPr>
      </p:pic>
      <p:pic>
        <p:nvPicPr>
          <p:cNvPr id="9" name="Picture 8">
            <a:extLst>
              <a:ext uri="{FF2B5EF4-FFF2-40B4-BE49-F238E27FC236}">
                <a16:creationId xmlns:a16="http://schemas.microsoft.com/office/drawing/2014/main" id="{28AC5F77-C941-D24A-AD8C-DC7BFC2A8521}"/>
              </a:ext>
            </a:extLst>
          </p:cNvPr>
          <p:cNvPicPr>
            <a:picLocks noChangeAspect="1"/>
          </p:cNvPicPr>
          <p:nvPr/>
        </p:nvPicPr>
        <p:blipFill>
          <a:blip r:embed="rId4"/>
          <a:stretch>
            <a:fillRect/>
          </a:stretch>
        </p:blipFill>
        <p:spPr>
          <a:xfrm>
            <a:off x="6362700" y="2645815"/>
            <a:ext cx="5067300" cy="3213100"/>
          </a:xfrm>
          <a:prstGeom prst="rect">
            <a:avLst/>
          </a:prstGeom>
        </p:spPr>
      </p:pic>
    </p:spTree>
    <p:extLst>
      <p:ext uri="{BB962C8B-B14F-4D97-AF65-F5344CB8AC3E}">
        <p14:creationId xmlns:p14="http://schemas.microsoft.com/office/powerpoint/2010/main" val="2998851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sp>
        <p:nvSpPr>
          <p:cNvPr id="8" name="Content Placeholder 7">
            <a:extLst>
              <a:ext uri="{FF2B5EF4-FFF2-40B4-BE49-F238E27FC236}">
                <a16:creationId xmlns:a16="http://schemas.microsoft.com/office/drawing/2014/main" id="{3FAA5BFF-D449-4842-A87B-28FEE9204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11486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spTree>
    <p:extLst>
      <p:ext uri="{BB962C8B-B14F-4D97-AF65-F5344CB8AC3E}">
        <p14:creationId xmlns:p14="http://schemas.microsoft.com/office/powerpoint/2010/main" val="2485489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pic>
        <p:nvPicPr>
          <p:cNvPr id="6" name="Picture 5">
            <a:extLst>
              <a:ext uri="{FF2B5EF4-FFF2-40B4-BE49-F238E27FC236}">
                <a16:creationId xmlns:a16="http://schemas.microsoft.com/office/drawing/2014/main" id="{4B2CBD50-46D7-594A-90FB-474049F68749}"/>
              </a:ext>
            </a:extLst>
          </p:cNvPr>
          <p:cNvPicPr>
            <a:picLocks noChangeAspect="1"/>
          </p:cNvPicPr>
          <p:nvPr/>
        </p:nvPicPr>
        <p:blipFill>
          <a:blip r:embed="rId4"/>
          <a:stretch>
            <a:fillRect/>
          </a:stretch>
        </p:blipFill>
        <p:spPr>
          <a:xfrm>
            <a:off x="3902064" y="2911088"/>
            <a:ext cx="6683829" cy="2996428"/>
          </a:xfrm>
          <a:prstGeom prst="rect">
            <a:avLst/>
          </a:prstGeom>
        </p:spPr>
      </p:pic>
    </p:spTree>
    <p:extLst>
      <p:ext uri="{BB962C8B-B14F-4D97-AF65-F5344CB8AC3E}">
        <p14:creationId xmlns:p14="http://schemas.microsoft.com/office/powerpoint/2010/main" val="3544443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spTree>
    <p:extLst>
      <p:ext uri="{BB962C8B-B14F-4D97-AF65-F5344CB8AC3E}">
        <p14:creationId xmlns:p14="http://schemas.microsoft.com/office/powerpoint/2010/main" val="2840188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pic>
        <p:nvPicPr>
          <p:cNvPr id="15" name="Picture 14">
            <a:extLst>
              <a:ext uri="{FF2B5EF4-FFF2-40B4-BE49-F238E27FC236}">
                <a16:creationId xmlns:a16="http://schemas.microsoft.com/office/drawing/2014/main" id="{20289EBF-5657-434C-BF62-F661F81720D3}"/>
              </a:ext>
            </a:extLst>
          </p:cNvPr>
          <p:cNvPicPr>
            <a:picLocks noChangeAspect="1"/>
          </p:cNvPicPr>
          <p:nvPr/>
        </p:nvPicPr>
        <p:blipFill>
          <a:blip r:embed="rId4"/>
          <a:stretch>
            <a:fillRect/>
          </a:stretch>
        </p:blipFill>
        <p:spPr>
          <a:xfrm>
            <a:off x="6530733" y="3429000"/>
            <a:ext cx="5168900" cy="3035300"/>
          </a:xfrm>
          <a:prstGeom prst="rect">
            <a:avLst/>
          </a:prstGeom>
        </p:spPr>
      </p:pic>
    </p:spTree>
    <p:extLst>
      <p:ext uri="{BB962C8B-B14F-4D97-AF65-F5344CB8AC3E}">
        <p14:creationId xmlns:p14="http://schemas.microsoft.com/office/powerpoint/2010/main" val="1556691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01082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4"/>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2580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Tree>
    <p:extLst>
      <p:ext uri="{BB962C8B-B14F-4D97-AF65-F5344CB8AC3E}">
        <p14:creationId xmlns:p14="http://schemas.microsoft.com/office/powerpoint/2010/main" val="981008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4987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DCFE5489-49F8-C941-925A-0CD7CB44D569}"/>
              </a:ext>
            </a:extLst>
          </p:cNvPr>
          <p:cNvPicPr>
            <a:picLocks noChangeAspect="1"/>
          </p:cNvPicPr>
          <p:nvPr/>
        </p:nvPicPr>
        <p:blipFill>
          <a:blip r:embed="rId3"/>
          <a:stretch>
            <a:fillRect/>
          </a:stretch>
        </p:blipFill>
        <p:spPr>
          <a:xfrm>
            <a:off x="3467100" y="2286000"/>
            <a:ext cx="5257800" cy="3352800"/>
          </a:xfrm>
          <a:prstGeom prst="rect">
            <a:avLst/>
          </a:prstGeom>
        </p:spPr>
      </p:pic>
    </p:spTree>
    <p:extLst>
      <p:ext uri="{BB962C8B-B14F-4D97-AF65-F5344CB8AC3E}">
        <p14:creationId xmlns:p14="http://schemas.microsoft.com/office/powerpoint/2010/main" val="1398697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EFE0AC15-9527-4E4D-973C-EC2BF1125ACA}"/>
              </a:ext>
            </a:extLst>
          </p:cNvPr>
          <p:cNvPicPr>
            <a:picLocks noGrp="1" noChangeAspect="1"/>
          </p:cNvPicPr>
          <p:nvPr>
            <p:ph idx="1"/>
          </p:nvPr>
        </p:nvPicPr>
        <p:blipFill>
          <a:blip r:embed="rId3"/>
          <a:stretch>
            <a:fillRect/>
          </a:stretch>
        </p:blipFill>
        <p:spPr>
          <a:xfrm>
            <a:off x="3638550" y="2368550"/>
            <a:ext cx="5067300" cy="3416300"/>
          </a:xfrm>
        </p:spPr>
      </p:pic>
    </p:spTree>
    <p:extLst>
      <p:ext uri="{BB962C8B-B14F-4D97-AF65-F5344CB8AC3E}">
        <p14:creationId xmlns:p14="http://schemas.microsoft.com/office/powerpoint/2010/main" val="730186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4" name="Picture 3">
            <a:extLst>
              <a:ext uri="{FF2B5EF4-FFF2-40B4-BE49-F238E27FC236}">
                <a16:creationId xmlns:a16="http://schemas.microsoft.com/office/drawing/2014/main" id="{FBE1C644-1EC9-D84F-8031-ECB2BA492A09}"/>
              </a:ext>
            </a:extLst>
          </p:cNvPr>
          <p:cNvPicPr>
            <a:picLocks noChangeAspect="1"/>
          </p:cNvPicPr>
          <p:nvPr/>
        </p:nvPicPr>
        <p:blipFill>
          <a:blip r:embed="rId3"/>
          <a:stretch>
            <a:fillRect/>
          </a:stretch>
        </p:blipFill>
        <p:spPr>
          <a:xfrm>
            <a:off x="1626508" y="2334986"/>
            <a:ext cx="3898900" cy="914400"/>
          </a:xfrm>
          <a:prstGeom prst="rect">
            <a:avLst/>
          </a:prstGeom>
        </p:spPr>
      </p:pic>
      <p:sp>
        <p:nvSpPr>
          <p:cNvPr id="6" name="Content Placeholder 5">
            <a:extLst>
              <a:ext uri="{FF2B5EF4-FFF2-40B4-BE49-F238E27FC236}">
                <a16:creationId xmlns:a16="http://schemas.microsoft.com/office/drawing/2014/main" id="{7FA56F7C-3A55-9944-8E7B-C2EA73FE39A8}"/>
              </a:ext>
            </a:extLst>
          </p:cNvPr>
          <p:cNvSpPr>
            <a:spLocks noGrp="1"/>
          </p:cNvSpPr>
          <p:nvPr>
            <p:ph idx="1"/>
          </p:nvPr>
        </p:nvSpPr>
        <p:spPr>
          <a:xfrm>
            <a:off x="2590800" y="7511143"/>
            <a:ext cx="9601200" cy="3581400"/>
          </a:xfrm>
        </p:spPr>
        <p:txBody>
          <a:bodyPr/>
          <a:lstStyle/>
          <a:p>
            <a:pPr marL="0" indent="0">
              <a:buNone/>
            </a:pPr>
            <a:endParaRPr lang="en-US" dirty="0"/>
          </a:p>
        </p:txBody>
      </p:sp>
    </p:spTree>
    <p:extLst>
      <p:ext uri="{BB962C8B-B14F-4D97-AF65-F5344CB8AC3E}">
        <p14:creationId xmlns:p14="http://schemas.microsoft.com/office/powerpoint/2010/main" val="531302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sp>
        <p:nvSpPr>
          <p:cNvPr id="10" name="Content Placeholder 9">
            <a:extLst>
              <a:ext uri="{FF2B5EF4-FFF2-40B4-BE49-F238E27FC236}">
                <a16:creationId xmlns:a16="http://schemas.microsoft.com/office/drawing/2014/main" id="{DCD9D246-4963-604B-9921-FB63676947E4}"/>
              </a:ext>
            </a:extLst>
          </p:cNvPr>
          <p:cNvSpPr>
            <a:spLocks noGrp="1"/>
          </p:cNvSpPr>
          <p:nvPr>
            <p:ph idx="1"/>
          </p:nvPr>
        </p:nvSpPr>
        <p:spPr/>
        <p:txBody>
          <a:bodyPr/>
          <a:lstStyle/>
          <a:p>
            <a:endParaRPr lang="en-US" dirty="0"/>
          </a:p>
        </p:txBody>
      </p:sp>
      <p:pic>
        <p:nvPicPr>
          <p:cNvPr id="11" name="Content Placeholder 11">
            <a:extLst>
              <a:ext uri="{FF2B5EF4-FFF2-40B4-BE49-F238E27FC236}">
                <a16:creationId xmlns:a16="http://schemas.microsoft.com/office/drawing/2014/main" id="{E109216C-B4CE-FB41-B50C-31498457C51D}"/>
              </a:ext>
            </a:extLst>
          </p:cNvPr>
          <p:cNvPicPr>
            <a:picLocks noChangeAspect="1"/>
          </p:cNvPicPr>
          <p:nvPr/>
        </p:nvPicPr>
        <p:blipFill>
          <a:blip r:embed="rId3"/>
          <a:stretch>
            <a:fillRect/>
          </a:stretch>
        </p:blipFill>
        <p:spPr>
          <a:xfrm>
            <a:off x="1371600" y="2171700"/>
            <a:ext cx="4301223" cy="2592753"/>
          </a:xfrm>
          <a:prstGeom prst="rect">
            <a:avLst/>
          </a:prstGeom>
        </p:spPr>
      </p:pic>
    </p:spTree>
    <p:extLst>
      <p:ext uri="{BB962C8B-B14F-4D97-AF65-F5344CB8AC3E}">
        <p14:creationId xmlns:p14="http://schemas.microsoft.com/office/powerpoint/2010/main" val="1953703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7" name="Picture 6">
            <a:extLst>
              <a:ext uri="{FF2B5EF4-FFF2-40B4-BE49-F238E27FC236}">
                <a16:creationId xmlns:a16="http://schemas.microsoft.com/office/drawing/2014/main" id="{710EEF59-627C-1F4C-BFCA-DC65E1A0D9E5}"/>
              </a:ext>
            </a:extLst>
          </p:cNvPr>
          <p:cNvPicPr>
            <a:picLocks noChangeAspect="1"/>
          </p:cNvPicPr>
          <p:nvPr/>
        </p:nvPicPr>
        <p:blipFill>
          <a:blip r:embed="rId3"/>
          <a:stretch>
            <a:fillRect/>
          </a:stretch>
        </p:blipFill>
        <p:spPr>
          <a:xfrm>
            <a:off x="5842000" y="2171700"/>
            <a:ext cx="5130800" cy="3136900"/>
          </a:xfrm>
          <a:prstGeom prst="rect">
            <a:avLst/>
          </a:prstGeom>
        </p:spPr>
      </p:pic>
      <p:pic>
        <p:nvPicPr>
          <p:cNvPr id="12" name="Content Placeholder 11">
            <a:extLst>
              <a:ext uri="{FF2B5EF4-FFF2-40B4-BE49-F238E27FC236}">
                <a16:creationId xmlns:a16="http://schemas.microsoft.com/office/drawing/2014/main" id="{82105B09-9552-9F49-97C3-66E897E0DE5C}"/>
              </a:ext>
            </a:extLst>
          </p:cNvPr>
          <p:cNvPicPr>
            <a:picLocks noGrp="1" noChangeAspect="1"/>
          </p:cNvPicPr>
          <p:nvPr>
            <p:ph idx="1"/>
          </p:nvPr>
        </p:nvPicPr>
        <p:blipFill>
          <a:blip r:embed="rId4"/>
          <a:stretch>
            <a:fillRect/>
          </a:stretch>
        </p:blipFill>
        <p:spPr>
          <a:xfrm>
            <a:off x="1219200" y="2171700"/>
            <a:ext cx="4301223" cy="2592753"/>
          </a:xfrm>
        </p:spPr>
      </p:pic>
    </p:spTree>
    <p:extLst>
      <p:ext uri="{BB962C8B-B14F-4D97-AF65-F5344CB8AC3E}">
        <p14:creationId xmlns:p14="http://schemas.microsoft.com/office/powerpoint/2010/main" val="419360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spTree>
    <p:extLst>
      <p:ext uri="{BB962C8B-B14F-4D97-AF65-F5344CB8AC3E}">
        <p14:creationId xmlns:p14="http://schemas.microsoft.com/office/powerpoint/2010/main" val="3857001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Tree>
    <p:extLst>
      <p:ext uri="{BB962C8B-B14F-4D97-AF65-F5344CB8AC3E}">
        <p14:creationId xmlns:p14="http://schemas.microsoft.com/office/powerpoint/2010/main" val="669739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
        <p:nvSpPr>
          <p:cNvPr id="7" name="Rectangle 6">
            <a:extLst>
              <a:ext uri="{FF2B5EF4-FFF2-40B4-BE49-F238E27FC236}">
                <a16:creationId xmlns:a16="http://schemas.microsoft.com/office/drawing/2014/main" id="{CC01DBE8-82CA-9D40-A374-5060EA740704}"/>
              </a:ext>
            </a:extLst>
          </p:cNvPr>
          <p:cNvSpPr/>
          <p:nvPr/>
        </p:nvSpPr>
        <p:spPr>
          <a:xfrm>
            <a:off x="9581662" y="2328985"/>
            <a:ext cx="382953" cy="259470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2155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sp>
        <p:nvSpPr>
          <p:cNvPr id="6" name="Content Placeholder 5">
            <a:extLst>
              <a:ext uri="{FF2B5EF4-FFF2-40B4-BE49-F238E27FC236}">
                <a16:creationId xmlns:a16="http://schemas.microsoft.com/office/drawing/2014/main" id="{86EED5B5-B170-744F-8788-D693FCED6AF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61998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9601200" cy="2701020"/>
          </a:xfrm>
        </p:spPr>
      </p:pic>
    </p:spTree>
    <p:extLst>
      <p:ext uri="{BB962C8B-B14F-4D97-AF65-F5344CB8AC3E}">
        <p14:creationId xmlns:p14="http://schemas.microsoft.com/office/powerpoint/2010/main" val="777937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6146800" cy="1729224"/>
          </a:xfrm>
        </p:spPr>
      </p:pic>
      <p:pic>
        <p:nvPicPr>
          <p:cNvPr id="6" name="Picture 5">
            <a:extLst>
              <a:ext uri="{FF2B5EF4-FFF2-40B4-BE49-F238E27FC236}">
                <a16:creationId xmlns:a16="http://schemas.microsoft.com/office/drawing/2014/main" id="{E36ED7D0-FF1F-AB4D-B2BF-C21E73130E6C}"/>
              </a:ext>
            </a:extLst>
          </p:cNvPr>
          <p:cNvPicPr>
            <a:picLocks noChangeAspect="1"/>
          </p:cNvPicPr>
          <p:nvPr/>
        </p:nvPicPr>
        <p:blipFill>
          <a:blip r:embed="rId4"/>
          <a:stretch>
            <a:fillRect/>
          </a:stretch>
        </p:blipFill>
        <p:spPr>
          <a:xfrm>
            <a:off x="2688493" y="3997426"/>
            <a:ext cx="8743461" cy="1177004"/>
          </a:xfrm>
          <a:prstGeom prst="rect">
            <a:avLst/>
          </a:prstGeom>
        </p:spPr>
      </p:pic>
    </p:spTree>
    <p:extLst>
      <p:ext uri="{BB962C8B-B14F-4D97-AF65-F5344CB8AC3E}">
        <p14:creationId xmlns:p14="http://schemas.microsoft.com/office/powerpoint/2010/main" val="2855155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7" name="Picture 6">
            <a:extLst>
              <a:ext uri="{FF2B5EF4-FFF2-40B4-BE49-F238E27FC236}">
                <a16:creationId xmlns:a16="http://schemas.microsoft.com/office/drawing/2014/main" id="{11E132E6-984E-5844-933C-8911D0B4DA18}"/>
              </a:ext>
            </a:extLst>
          </p:cNvPr>
          <p:cNvPicPr>
            <a:picLocks noChangeAspect="1"/>
          </p:cNvPicPr>
          <p:nvPr/>
        </p:nvPicPr>
        <p:blipFill>
          <a:blip r:embed="rId3"/>
          <a:stretch>
            <a:fillRect/>
          </a:stretch>
        </p:blipFill>
        <p:spPr>
          <a:xfrm>
            <a:off x="1371600" y="1653435"/>
            <a:ext cx="4734839" cy="3551129"/>
          </a:xfrm>
          <a:prstGeom prst="rect">
            <a:avLst/>
          </a:prstGeom>
        </p:spPr>
      </p:pic>
      <p:sp>
        <p:nvSpPr>
          <p:cNvPr id="4" name="Content Placeholder 3">
            <a:extLst>
              <a:ext uri="{FF2B5EF4-FFF2-40B4-BE49-F238E27FC236}">
                <a16:creationId xmlns:a16="http://schemas.microsoft.com/office/drawing/2014/main" id="{C55B8129-75C9-C441-AC3A-54F3763C8B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58574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5" name="Content Placeholder 4">
            <a:extLst>
              <a:ext uri="{FF2B5EF4-FFF2-40B4-BE49-F238E27FC236}">
                <a16:creationId xmlns:a16="http://schemas.microsoft.com/office/drawing/2014/main" id="{C7EF5069-582E-D54B-99C7-8C3F4CC46517}"/>
              </a:ext>
            </a:extLst>
          </p:cNvPr>
          <p:cNvPicPr>
            <a:picLocks noGrp="1" noChangeAspect="1"/>
          </p:cNvPicPr>
          <p:nvPr>
            <p:ph idx="1"/>
          </p:nvPr>
        </p:nvPicPr>
        <p:blipFill>
          <a:blip r:embed="rId3"/>
          <a:stretch>
            <a:fillRect/>
          </a:stretch>
        </p:blipFill>
        <p:spPr>
          <a:xfrm>
            <a:off x="2029260" y="2343932"/>
            <a:ext cx="6366933" cy="3581400"/>
          </a:xfrm>
        </p:spPr>
      </p:pic>
      <p:pic>
        <p:nvPicPr>
          <p:cNvPr id="11" name="Picture 10">
            <a:extLst>
              <a:ext uri="{FF2B5EF4-FFF2-40B4-BE49-F238E27FC236}">
                <a16:creationId xmlns:a16="http://schemas.microsoft.com/office/drawing/2014/main" id="{403BBEC6-C7F8-1C40-9ECE-195F0A3FC442}"/>
              </a:ext>
            </a:extLst>
          </p:cNvPr>
          <p:cNvPicPr>
            <a:picLocks noChangeAspect="1"/>
          </p:cNvPicPr>
          <p:nvPr/>
        </p:nvPicPr>
        <p:blipFill>
          <a:blip r:embed="rId4"/>
          <a:stretch>
            <a:fillRect/>
          </a:stretch>
        </p:blipFill>
        <p:spPr>
          <a:xfrm>
            <a:off x="7194922" y="818367"/>
            <a:ext cx="3316265" cy="3316265"/>
          </a:xfrm>
          <a:prstGeom prst="rect">
            <a:avLst/>
          </a:prstGeom>
        </p:spPr>
      </p:pic>
    </p:spTree>
    <p:extLst>
      <p:ext uri="{BB962C8B-B14F-4D97-AF65-F5344CB8AC3E}">
        <p14:creationId xmlns:p14="http://schemas.microsoft.com/office/powerpoint/2010/main" val="1263576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endParaRPr lang="en-US" sz="2800" dirty="0"/>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922596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6624170" y="2441866"/>
            <a:ext cx="3922059" cy="2941544"/>
          </a:xfrm>
          <a:prstGeom prst="rect">
            <a:avLst/>
          </a:prstGeom>
        </p:spPr>
      </p:pic>
    </p:spTree>
    <p:extLst>
      <p:ext uri="{BB962C8B-B14F-4D97-AF65-F5344CB8AC3E}">
        <p14:creationId xmlns:p14="http://schemas.microsoft.com/office/powerpoint/2010/main" val="2429451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9" name="Picture 8">
            <a:extLst>
              <a:ext uri="{FF2B5EF4-FFF2-40B4-BE49-F238E27FC236}">
                <a16:creationId xmlns:a16="http://schemas.microsoft.com/office/drawing/2014/main" id="{8C3DE92B-6B42-6A45-AD64-F2256D7BFA1F}"/>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11" name="Picture 10">
            <a:extLst>
              <a:ext uri="{FF2B5EF4-FFF2-40B4-BE49-F238E27FC236}">
                <a16:creationId xmlns:a16="http://schemas.microsoft.com/office/drawing/2014/main" id="{72A101E4-4345-E043-977E-D6E319EB9AD3}"/>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5"/>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398852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5" name="Picture 4">
            <a:extLst>
              <a:ext uri="{FF2B5EF4-FFF2-40B4-BE49-F238E27FC236}">
                <a16:creationId xmlns:a16="http://schemas.microsoft.com/office/drawing/2014/main" id="{89263BAE-36D2-C64E-927E-51991756B544}"/>
              </a:ext>
            </a:extLst>
          </p:cNvPr>
          <p:cNvPicPr>
            <a:picLocks noChangeAspect="1"/>
          </p:cNvPicPr>
          <p:nvPr/>
        </p:nvPicPr>
        <p:blipFill>
          <a:blip r:embed="rId3"/>
          <a:stretch>
            <a:fillRect/>
          </a:stretch>
        </p:blipFill>
        <p:spPr>
          <a:xfrm>
            <a:off x="6096000" y="990600"/>
            <a:ext cx="5032375" cy="5032375"/>
          </a:xfrm>
          <a:prstGeom prst="rect">
            <a:avLst/>
          </a:prstGeom>
        </p:spPr>
      </p:pic>
      <p:pic>
        <p:nvPicPr>
          <p:cNvPr id="6" name="Picture 5">
            <a:extLst>
              <a:ext uri="{FF2B5EF4-FFF2-40B4-BE49-F238E27FC236}">
                <a16:creationId xmlns:a16="http://schemas.microsoft.com/office/drawing/2014/main" id="{FB4CDE0D-BFD5-A643-A4CC-4BB4DA77DFAD}"/>
              </a:ext>
            </a:extLst>
          </p:cNvPr>
          <p:cNvPicPr>
            <a:picLocks noChangeAspect="1"/>
          </p:cNvPicPr>
          <p:nvPr/>
        </p:nvPicPr>
        <p:blipFill>
          <a:blip r:embed="rId4"/>
          <a:stretch>
            <a:fillRect/>
          </a:stretch>
        </p:blipFill>
        <p:spPr>
          <a:xfrm>
            <a:off x="1371600" y="5524500"/>
            <a:ext cx="3898900" cy="914400"/>
          </a:xfrm>
          <a:prstGeom prst="rect">
            <a:avLst/>
          </a:prstGeom>
        </p:spPr>
      </p:pic>
      <p:pic>
        <p:nvPicPr>
          <p:cNvPr id="7" name="Picture 6">
            <a:extLst>
              <a:ext uri="{FF2B5EF4-FFF2-40B4-BE49-F238E27FC236}">
                <a16:creationId xmlns:a16="http://schemas.microsoft.com/office/drawing/2014/main" id="{982E77F1-EBDE-774D-BB71-70F7A5085D67}"/>
              </a:ext>
            </a:extLst>
          </p:cNvPr>
          <p:cNvPicPr>
            <a:picLocks noChangeAspect="1"/>
          </p:cNvPicPr>
          <p:nvPr/>
        </p:nvPicPr>
        <p:blipFill>
          <a:blip r:embed="rId5"/>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425834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{EB99F006-93EE-8542-912B-136920615794}tf10001072</Template>
  <TotalTime>1206</TotalTime>
  <Words>2607</Words>
  <Application>Microsoft Macintosh PowerPoint</Application>
  <PresentationFormat>Widescreen</PresentationFormat>
  <Paragraphs>221</Paragraphs>
  <Slides>37</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Calibri</vt:lpstr>
      <vt:lpstr>Franklin Gothic Book</vt:lpstr>
      <vt:lpstr>Crop</vt:lpstr>
      <vt:lpstr>NREL Geospatial Research Scientist Interview</vt:lpstr>
      <vt:lpstr>A little about myself …</vt:lpstr>
      <vt:lpstr>A little about myself …</vt:lpstr>
      <vt:lpstr>A little about myself …</vt:lpstr>
      <vt:lpstr>A little about myself …</vt:lpstr>
      <vt:lpstr>Professionally…</vt:lpstr>
      <vt:lpstr>Professionally…</vt:lpstr>
      <vt:lpstr>Professionally…</vt:lpstr>
      <vt:lpstr>Professionally…</vt:lpstr>
      <vt:lpstr>Professionally…</vt:lpstr>
      <vt:lpstr>Professionally…</vt:lpstr>
      <vt:lpstr>Technical Task Overview</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Geospatial Research Scientist Interview</dc:title>
  <dc:creator>Gabe Zuckerman</dc:creator>
  <cp:lastModifiedBy>Gabe Zuckerman</cp:lastModifiedBy>
  <cp:revision>96</cp:revision>
  <dcterms:created xsi:type="dcterms:W3CDTF">2021-11-16T23:18:10Z</dcterms:created>
  <dcterms:modified xsi:type="dcterms:W3CDTF">2021-11-17T19:24:48Z</dcterms:modified>
</cp:coreProperties>
</file>